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charts/chart1.xml" ContentType="application/vnd.openxmlformats-officedocument.drawingml.chart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Project Status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0392A3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3054BA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6D4DD3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General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General" sourceLinked="0"/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male - 0</c:v>
                </c:pt>
                <c:pt idx="1">
                  <c:v>female - 1</c:v>
                </c:pt>
                <c:pt idx="2">
                  <c:v>undetermined - 0</c:v>
                </c:pt>
              </c:strCache>
            </c:strRef>
          </c:cat>
          <c:val>
            <c:numRef>
              <c:f>Sheet1!$B$2:$B$4</c:f>
              <c:numCache>
                <c:ptCount val="3"/>
                <c:pt idx="0">
                  <c:v>0</c:v>
                </c:pt>
                <c:pt idx="1">
                  <c:v>1</c:v>
                </c:pt>
                <c:pt idx="2">
                  <c:v>0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txPr>
        <a:bodyPr/>
        <a:lstStyle/>
        <a:p>
          <a:pPr>
            <a:defRPr>
              <a:latin typeface="Calibri"/>
              <a:cs typeface="Calibri"/>
            </a:defRPr>
          </a:pPr>
          <a:endParaRPr lang="en-US"/>
        </a:p>
      </c:txPr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1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1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1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1.png"/><Relationship Id="rId3" Type="http://schemas.openxmlformats.org/officeDocument/2006/relationships/image" Target="../media/image-24-3.png"/><Relationship Id="rId4" Type="http://schemas.openxmlformats.org/officeDocument/2006/relationships/image" Target="../media/image-24-3.png"/><Relationship Id="rId5" Type="http://schemas.openxmlformats.org/officeDocument/2006/relationships/image" Target="../media/image-24-3.png"/><Relationship Id="rId6" Type="http://schemas.openxmlformats.org/officeDocument/2006/relationships/image" Target="../media/image-24-3.png"/><Relationship Id="rId7" Type="http://schemas.openxmlformats.org/officeDocument/2006/relationships/image" Target="../media/image-24-3.png"/><Relationship Id="rId8" Type="http://schemas.openxmlformats.org/officeDocument/2006/relationships/image" Target="../media/image-24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1.png"/><Relationship Id="rId3" Type="http://schemas.openxmlformats.org/officeDocument/2006/relationships/image" Target="../media/image-2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1.png"/><Relationship Id="rId3" Type="http://schemas.openxmlformats.org/officeDocument/2006/relationships/image" Target="../media/image-2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1.png"/><Relationship Id="rId3" Type="http://schemas.openxmlformats.org/officeDocument/2006/relationships/image" Target="../media/image-2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1.png"/><Relationship Id="rId3" Type="http://schemas.openxmlformats.org/officeDocument/2006/relationships/image" Target="../media/image-3-3.png"/><Relationship Id="rId4" Type="http://schemas.openxmlformats.org/officeDocument/2006/relationships/image" Target="../media/image-3-3.png"/><Relationship Id="rId5" Type="http://schemas.openxmlformats.org/officeDocument/2006/relationships/image" Target="../media/image-3-3.png"/><Relationship Id="rId6" Type="http://schemas.openxmlformats.org/officeDocument/2006/relationships/image" Target="../media/image-3-3.png"/><Relationship Id="rId7" Type="http://schemas.openxmlformats.org/officeDocument/2006/relationships/image" Target="../media/image-3-3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1.png"/><Relationship Id="rId3" Type="http://schemas.openxmlformats.org/officeDocument/2006/relationships/image" Target="../media/image-3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1.png"/><Relationship Id="rId3" Type="http://schemas.openxmlformats.org/officeDocument/2006/relationships/image" Target="../media/image-35-3.png"/><Relationship Id="rId4" Type="http://schemas.openxmlformats.org/officeDocument/2006/relationships/image" Target="../media/image-35-3.png"/><Relationship Id="rId5" Type="http://schemas.openxmlformats.org/officeDocument/2006/relationships/image" Target="../media/image-35-3.png"/><Relationship Id="rId6" Type="http://schemas.openxmlformats.org/officeDocument/2006/relationships/image" Target="../media/image-35-3.png"/><Relationship Id="rId7" Type="http://schemas.openxmlformats.org/officeDocument/2006/relationships/image" Target="../media/image-35-3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1.png"/><Relationship Id="rId3" Type="http://schemas.openxmlformats.org/officeDocument/2006/relationships/image" Target="../media/image-3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1.png"/><Relationship Id="rId3" Type="http://schemas.openxmlformats.org/officeDocument/2006/relationships/image" Target="../media/image-3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1.png"/><Relationship Id="rId3" Type="http://schemas.openxmlformats.org/officeDocument/2006/relationships/image" Target="../media/image-3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1.png"/><Relationship Id="rId3" Type="http://schemas.openxmlformats.org/officeDocument/2006/relationships/image" Target="../media/image-4-3.png"/><Relationship Id="rId4" Type="http://schemas.openxmlformats.org/officeDocument/2006/relationships/image" Target="../media/image-4-3.png"/><Relationship Id="rId5" Type="http://schemas.openxmlformats.org/officeDocument/2006/relationships/image" Target="../media/image-4-3.png"/><Relationship Id="rId6" Type="http://schemas.openxmlformats.org/officeDocument/2006/relationships/image" Target="../media/image-4-3.png"/><Relationship Id="rId7" Type="http://schemas.openxmlformats.org/officeDocument/2006/relationships/image" Target="../media/image-4-3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1.png"/><Relationship Id="rId3" Type="http://schemas.openxmlformats.org/officeDocument/2006/relationships/image" Target="../media/image-4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/ppt/charts/chart1.xml"/><Relationship Id="rId1" Type="http://schemas.openxmlformats.org/officeDocument/2006/relationships/image" Target="../media/image-45-1.png"/><Relationship Id="rId2" Type="http://schemas.openxmlformats.org/officeDocument/2006/relationships/image" Target="../media/image-45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image" Target="../media/image-4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1.png"/><Relationship Id="rId3" Type="http://schemas.openxmlformats.org/officeDocument/2006/relationships/image" Target="../media/image-4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1.png"/><Relationship Id="rId3" Type="http://schemas.openxmlformats.org/officeDocument/2006/relationships/image" Target="../media/image-5-3.png"/><Relationship Id="rId4" Type="http://schemas.openxmlformats.org/officeDocument/2006/relationships/image" Target="../media/image-5-3.png"/><Relationship Id="rId5" Type="http://schemas.openxmlformats.org/officeDocument/2006/relationships/image" Target="../media/image-5-3.png"/><Relationship Id="rId6" Type="http://schemas.openxmlformats.org/officeDocument/2006/relationships/image" Target="../media/image-5-3.png"/><Relationship Id="rId7" Type="http://schemas.openxmlformats.org/officeDocument/2006/relationships/image" Target="../media/image-5-3.png"/><Relationship Id="rId8" Type="http://schemas.openxmlformats.org/officeDocument/2006/relationships/image" Target="../media/image-5-3.png"/><Relationship Id="rId9" Type="http://schemas.openxmlformats.org/officeDocument/2006/relationships/image" Target="../media/image-5-3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image" Target="../media/image-50-1.png"/><Relationship Id="rId3" Type="http://schemas.openxmlformats.org/officeDocument/2006/relationships/image" Target="../media/image-50-3.png"/><Relationship Id="rId4" Type="http://schemas.openxmlformats.org/officeDocument/2006/relationships/image" Target="../media/image-50-3.png"/><Relationship Id="rId5" Type="http://schemas.openxmlformats.org/officeDocument/2006/relationships/image" Target="../media/image-50-3.png"/><Relationship Id="rId6" Type="http://schemas.openxmlformats.org/officeDocument/2006/relationships/image" Target="../media/image-50-3.png"/><Relationship Id="rId7" Type="http://schemas.openxmlformats.org/officeDocument/2006/relationships/image" Target="../media/image-50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image" Target="../media/image-51-1.png"/><Relationship Id="rId3" Type="http://schemas.openxmlformats.org/officeDocument/2006/relationships/image" Target="../media/image-5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image" Target="../media/image-5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image" Target="../media/image-53-1.png"/><Relationship Id="rId3" Type="http://schemas.openxmlformats.org/officeDocument/2006/relationships/image" Target="../media/image-5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image" Target="../media/image-5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image" Target="../media/image-5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image" Target="../media/image-57-1.png"/><Relationship Id="rId3" Type="http://schemas.openxmlformats.org/officeDocument/2006/relationships/image" Target="../media/image-5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image" Target="../media/image-5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1.png"/><Relationship Id="rId3" Type="http://schemas.openxmlformats.org/officeDocument/2006/relationships/image" Target="../media/image-7-3.png"/><Relationship Id="rId4" Type="http://schemas.openxmlformats.org/officeDocument/2006/relationships/image" Target="../media/image-7-3.png"/><Relationship Id="rId5" Type="http://schemas.openxmlformats.org/officeDocument/2006/relationships/image" Target="../media/image-7-3.png"/><Relationship Id="rId6" Type="http://schemas.openxmlformats.org/officeDocument/2006/relationships/image" Target="../media/image-7-3.png"/><Relationship Id="rId7" Type="http://schemas.openxmlformats.org/officeDocument/2006/relationships/image" Target="../media/image-7-3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1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intro-slide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3520" y="1543050"/>
            <a:ext cx="3657600" cy="1371600"/>
          </a:xfrm>
          <a:prstGeom prst="rect">
            <a:avLst/>
          </a:prstGeom>
          <a:noFill/>
          <a:ln/>
        </p:spPr>
        <p:txBody>
          <a:bodyPr wrap="square" rtlCol="0" anchor="ctr">
            <a:spAutoFit/>
          </a:bodyPr>
          <a:lstStyle/>
          <a:p>
            <a:pPr indent="0" marL="0">
              <a:buNone/>
            </a:pPr>
            <a:r>
              <a:rPr lang="en-US" sz="6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Pulse</a:t>
            </a:r>
            <a:pPr indent="0" marL="0">
              <a:buNone/>
            </a:pPr>
            <a:r>
              <a:rPr lang="en-US" sz="6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Max</a:t>
            </a:r>
            <a:endParaRPr lang="en-US" sz="6000" dirty="0"/>
          </a:p>
          <a:p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Dec 16, 2025 - Jan 14, 2026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5303520" y="2983230"/>
            <a:ext cx="3657600" cy="457200"/>
          </a:xfrm>
          <a:prstGeom prst="rect">
            <a:avLst/>
          </a:prstGeom>
          <a:noFill/>
          <a:ln/>
        </p:spPr>
        <p:txBody>
          <a:bodyPr wrap="square" rtlCol="0" anchor="ctr">
            <a:spAutoFit/>
          </a:bodyPr>
          <a:lstStyle/>
          <a:p>
            <a:pPr indent="0" marL="0">
              <a:buNone/>
            </a:pPr>
            <a:r>
              <a:rPr lang="en-US" sz="15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Prepared For:</a:t>
            </a:r>
            <a:endParaRPr lang="en-US" sz="1500" dirty="0"/>
          </a:p>
          <a:p>
            <a:pPr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Choctaw - Together We're More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Platform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Platform Performance</a:t>
            </a:r>
            <a:endParaRPr lang="en-US" sz="12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Data </a:t>
                      </a:r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Source </a:t>
                      </a:r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Name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googleads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946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5.39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Platform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Google - Avg Daily Search Impression Share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200" dirty="0"/>
          </a:p>
        </p:txBody>
      </p:sp>
      <p:graphicFrame>
        <p:nvGraphicFramePr>
          <p:cNvPr id="1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743200"/>
                <a:gridCol w="1021080"/>
                <a:gridCol w="1021080"/>
                <a:gridCol w="1021080"/>
                <a:gridCol w="1021080"/>
                <a:gridCol w="1021080"/>
                <a:gridCol w="10210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Campaign </a:t>
                      </a:r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Name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More_OKC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Norman_SEM-SEARCH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618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More_Tulsa_SEM-SEARCH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197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C5F1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More_Ada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Ardmore_SEM-SEARCH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131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 Group and Client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Client Performance</a:t>
            </a:r>
            <a:endParaRPr lang="en-US" sz="1200" dirty="0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478280"/>
                <a:gridCol w="1478280"/>
                <a:gridCol w="1478280"/>
                <a:gridCol w="1478280"/>
                <a:gridCol w="1478280"/>
                <a:gridCol w="14782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Client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946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5.39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 Group and Client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 Group Performance</a:t>
            </a:r>
            <a:endParaRPr lang="en-US" sz="1200" dirty="0"/>
          </a:p>
        </p:txBody>
      </p:sp>
      <p:graphicFrame>
        <p:nvGraphicFramePr>
          <p:cNvPr id="1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743200"/>
                <a:gridCol w="1225296"/>
                <a:gridCol w="1225296"/>
                <a:gridCol w="1225296"/>
                <a:gridCol w="1225296"/>
                <a:gridCol w="1225296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Ad </a:t>
                      </a:r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Group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More_OKC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Norman_SEM-SEARCH_Choctaw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364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4.4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More_Ada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Ardmore_SEM-SEARCH_Choctaw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94D9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9.02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More_Tulsa_SEM-SEARCH_Choctaw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4F9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8.22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More_Tulsa_SEM-SEARCH_History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4F9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6.12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More_OKC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Norman_SEM-SEARCH_History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4.59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Keyword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Top 10 Keywords (Impressions)</a:t>
            </a:r>
            <a:endParaRPr lang="en-US" sz="1200" dirty="0"/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743200"/>
                <a:gridCol w="61264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Keyword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Nation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399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7E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first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museum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E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cultural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center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E8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indian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tribe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E8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Nation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Community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EBF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indian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tribes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DF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tribes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EFF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indian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F1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real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of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F1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Keyword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Top 10 Keywords (Clicks)</a:t>
            </a:r>
            <a:endParaRPr lang="en-US" sz="1200" dirty="0"/>
          </a:p>
        </p:txBody>
      </p:sp>
      <p:graphicFrame>
        <p:nvGraphicFramePr>
          <p:cNvPr id="1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743200"/>
                <a:gridCol w="3063240"/>
                <a:gridCol w="306324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Keyword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CPC($)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Nation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$11.68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CED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$10.00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cultural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center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F6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$9.06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first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museum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5F9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$7.07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Nation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Community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5F9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$12.83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indian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BFC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$5.22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indian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tribes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$5.03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indian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tribe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$7.78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real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of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$5.03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reservations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$6.02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Keyword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Top 10 Keywords (Conversions)</a:t>
            </a:r>
            <a:endParaRPr lang="en-US" sz="1200" dirty="0"/>
          </a:p>
        </p:txBody>
      </p:sp>
      <p:graphicFrame>
        <p:nvGraphicFramePr>
          <p:cNvPr id="1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743200"/>
                <a:gridCol w="61264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Keyword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real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of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tribes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Nation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School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Nation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Community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people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today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Stickball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old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artifacts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languages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Artists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Keyword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Overall Keyword Performance</a:t>
            </a:r>
            <a:endParaRPr lang="en-US" sz="1200" dirty="0"/>
          </a:p>
        </p:txBody>
      </p:sp>
      <p:graphicFrame>
        <p:nvGraphicFramePr>
          <p:cNvPr id="2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286000"/>
                <a:gridCol w="940526"/>
                <a:gridCol w="940526"/>
                <a:gridCol w="940526"/>
                <a:gridCol w="940526"/>
                <a:gridCol w="940526"/>
                <a:gridCol w="940526"/>
                <a:gridCol w="940526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Keyword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Nation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399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6.02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history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CED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5.43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cultural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center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FF6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9.76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first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americans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museum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5F9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4.55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Nation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Community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5F9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9.68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ster-slide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9144000" cy="5143500"/>
          </a:xfrm>
          <a:prstGeom prst="rect">
            <a:avLst>
              <a:gd name="adj" fmla="val 444"/>
            </a:avLst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Overview</a:t>
            </a:r>
            <a:endParaRPr lang="en-US"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Trends By Device Type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Performance</a:t>
            </a:r>
            <a:endParaRPr lang="en-US" sz="1200" dirty="0"/>
          </a:p>
        </p:txBody>
      </p:sp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478280"/>
                <a:gridCol w="1478280"/>
                <a:gridCol w="1478280"/>
                <a:gridCol w="1478280"/>
                <a:gridCol w="1478280"/>
                <a:gridCol w="14782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Device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MOBILE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707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5.37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DESKTOP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216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BEEE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5.09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TABLET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8.7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Geo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by City</a:t>
            </a:r>
            <a:endParaRPr lang="en-US" sz="1200" dirty="0"/>
          </a:p>
        </p:txBody>
      </p:sp>
      <p:graphicFrame>
        <p:nvGraphicFramePr>
          <p:cNvPr id="2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4320540" cy="914400"/>
        </p:xfrm>
        <a:graphic>
          <a:graphicData uri="http://schemas.openxmlformats.org/drawingml/2006/table">
            <a:tbl>
              <a:tblPr/>
              <a:tblGrid>
                <a:gridCol w="864108"/>
                <a:gridCol w="864108"/>
                <a:gridCol w="864108"/>
                <a:gridCol w="864108"/>
                <a:gridCol w="864108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State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City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Tulsa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158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8.23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 </a:t>
                      </a:r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City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232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87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3.88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Ada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87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11.11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Norman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BBEC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5.05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9" name="Shape 4"/>
          <p:cNvSpPr/>
          <p:nvPr/>
        </p:nvSpPr>
        <p:spPr>
          <a:xfrm>
            <a:off x="468630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0" name="Text 5"/>
          <p:cNvSpPr/>
          <p:nvPr/>
        </p:nvSpPr>
        <p:spPr>
          <a:xfrm>
            <a:off x="473202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by Zip</a:t>
            </a:r>
            <a:endParaRPr lang="en-US" sz="1200" dirty="0"/>
          </a:p>
        </p:txBody>
      </p:sp>
      <p:graphicFrame>
        <p:nvGraphicFramePr>
          <p:cNvPr id="4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686300" y="868680"/>
          <a:ext cx="4320540" cy="914400"/>
        </p:xfrm>
        <a:graphic>
          <a:graphicData uri="http://schemas.openxmlformats.org/drawingml/2006/table">
            <a:tbl>
              <a:tblPr/>
              <a:tblGrid>
                <a:gridCol w="864108"/>
                <a:gridCol w="864108"/>
                <a:gridCol w="864108"/>
                <a:gridCol w="864108"/>
                <a:gridCol w="864108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State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Zip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Code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74820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11.11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73069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9EB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11.43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73160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73129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14.29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73159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ster-slide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9144000" cy="5143500"/>
          </a:xfrm>
          <a:prstGeom prst="rect">
            <a:avLst>
              <a:gd name="adj" fmla="val 444"/>
            </a:avLst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Streaming TV</a:t>
            </a:r>
            <a:endParaRPr lang="en-US" sz="3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Streaming TV (STV/CTV) Overview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Performance Indicator</a:t>
            </a:r>
            <a:endParaRPr lang="en-US" sz="1200" dirty="0"/>
          </a:p>
        </p:txBody>
      </p:sp>
      <p:pic>
        <p:nvPicPr>
          <p:cNvPr id="8" name="Image 2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822960"/>
            <a:ext cx="1097280" cy="10972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8298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Impressions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120.2K</a:t>
            </a:r>
            <a:endParaRPr lang="en-US" sz="1000" dirty="0"/>
          </a:p>
        </p:txBody>
      </p:sp>
      <p:pic>
        <p:nvPicPr>
          <p:cNvPr id="10" name="Image 3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822960"/>
            <a:ext cx="1097280" cy="10972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1742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 Starts(s)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120.1K</a:t>
            </a:r>
            <a:endParaRPr lang="en-US" sz="1000" dirty="0"/>
          </a:p>
        </p:txBody>
      </p:sp>
      <p:pic>
        <p:nvPicPr>
          <p:cNvPr id="12" name="Image 4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40" y="822960"/>
            <a:ext cx="1097280" cy="109728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45186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100 Complete(s)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116.7K</a:t>
            </a:r>
            <a:endParaRPr lang="en-US" sz="1000" dirty="0"/>
          </a:p>
        </p:txBody>
      </p:sp>
      <p:pic>
        <p:nvPicPr>
          <p:cNvPr id="14" name="Image 5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580" y="822960"/>
            <a:ext cx="1097280" cy="10972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68630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VCR(%)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97.14%</a:t>
            </a:r>
            <a:endParaRPr lang="en-US" sz="1000" dirty="0"/>
          </a:p>
        </p:txBody>
      </p:sp>
      <p:pic>
        <p:nvPicPr>
          <p:cNvPr id="16" name="Image 6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020" y="822960"/>
            <a:ext cx="1097280" cy="109728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592074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Reach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8535</a:t>
            </a:r>
            <a:endParaRPr lang="en-US" sz="1000" dirty="0"/>
          </a:p>
        </p:txBody>
      </p:sp>
      <p:pic>
        <p:nvPicPr>
          <p:cNvPr id="18" name="Image 7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9460" y="822960"/>
            <a:ext cx="1097280" cy="109728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15518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Frequency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14.08</a:t>
            </a:r>
            <a:endParaRPr lang="en-US" sz="1000" dirty="0"/>
          </a:p>
        </p:txBody>
      </p:sp>
      <p:sp>
        <p:nvSpPr>
          <p:cNvPr id="20" name="Shape 10"/>
          <p:cNvSpPr/>
          <p:nvPr/>
        </p:nvSpPr>
        <p:spPr>
          <a:xfrm>
            <a:off x="137160" y="21031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21" name="Text 11"/>
          <p:cNvSpPr/>
          <p:nvPr/>
        </p:nvSpPr>
        <p:spPr>
          <a:xfrm>
            <a:off x="182880" y="21031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Monthly Performance</a:t>
            </a:r>
            <a:endParaRPr lang="en-US" sz="1200" dirty="0"/>
          </a:p>
        </p:txBody>
      </p:sp>
      <p:graphicFrame>
        <p:nvGraphicFramePr>
          <p:cNvPr id="2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2468880"/>
          <a:ext cx="8869680" cy="914400"/>
        </p:xfrm>
        <a:graphic>
          <a:graphicData uri="http://schemas.openxmlformats.org/drawingml/2006/table">
            <a:tbl>
              <a:tblPr/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Date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Starts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25% 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50% 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75% 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Completes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01-2026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120,195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120,122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118,486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117,921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117,237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116,688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97.14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Streaming TV (STV/CTV) Overview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Weekly Performance Trend(s)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200" dirty="0"/>
          </a:p>
        </p:txBody>
      </p:sp>
      <p:graphicFrame>
        <p:nvGraphicFramePr>
          <p:cNvPr id="2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828800"/>
                <a:gridCol w="1005840"/>
                <a:gridCol w="1005840"/>
                <a:gridCol w="1005840"/>
                <a:gridCol w="1005840"/>
                <a:gridCol w="1005840"/>
                <a:gridCol w="1005840"/>
                <a:gridCol w="100584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Campaign </a:t>
                      </a:r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Name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Starts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50%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75%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More_OKC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Norman_AAT-STV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62,243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62,237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61,082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60,717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60,408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60,046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96.48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More_Ada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Ardmore_AAT-STV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41,098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41,031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40,645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40,514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40,396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40,272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98.15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More_Tulsa_AAT-STV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16,854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16,854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16,759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16,690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16,433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16,370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97.13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Tactic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Tactic Performance Trends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Tactic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Tactic Performance</a:t>
            </a:r>
            <a:endParaRPr lang="en-US" sz="1200" dirty="0"/>
          </a:p>
        </p:txBody>
      </p:sp>
      <p:graphicFrame>
        <p:nvGraphicFramePr>
          <p:cNvPr id="3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217420"/>
                <a:gridCol w="2217420"/>
                <a:gridCol w="2217420"/>
                <a:gridCol w="221742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Tactic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Completes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Advanced Audience Targeting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120,195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116,688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97.14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 Ads - Overall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 - Top KPIs</a:t>
            </a:r>
            <a:endParaRPr lang="en-US" sz="1200" dirty="0"/>
          </a:p>
        </p:txBody>
      </p:sp>
      <p:pic>
        <p:nvPicPr>
          <p:cNvPr id="8" name="Image 2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822960"/>
            <a:ext cx="1097280" cy="10972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020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Impressions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75.1K</a:t>
            </a:r>
            <a:endParaRPr lang="en-US" sz="1000" dirty="0"/>
          </a:p>
        </p:txBody>
      </p:sp>
      <p:pic>
        <p:nvPicPr>
          <p:cNvPr id="10" name="Image 3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920" y="822960"/>
            <a:ext cx="1097280" cy="10972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464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 Completes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62.2K</a:t>
            </a:r>
            <a:endParaRPr lang="en-US" sz="1000" dirty="0"/>
          </a:p>
        </p:txBody>
      </p:sp>
      <p:pic>
        <p:nvPicPr>
          <p:cNvPr id="12" name="Image 4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822960"/>
            <a:ext cx="1097280" cy="109728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06908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VCR(%)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82.77%</a:t>
            </a:r>
            <a:endParaRPr lang="en-US" sz="1000" dirty="0"/>
          </a:p>
        </p:txBody>
      </p:sp>
      <p:pic>
        <p:nvPicPr>
          <p:cNvPr id="14" name="Image 5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822960"/>
            <a:ext cx="1097280" cy="10972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30352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000" dirty="0"/>
          </a:p>
        </p:txBody>
      </p:sp>
      <p:pic>
        <p:nvPicPr>
          <p:cNvPr id="16" name="Image 6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2240" y="822960"/>
            <a:ext cx="1097280" cy="109728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3796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CTR(%)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0.00%</a:t>
            </a:r>
            <a:endParaRPr lang="en-US" sz="1000" dirty="0"/>
          </a:p>
        </p:txBody>
      </p:sp>
      <p:sp>
        <p:nvSpPr>
          <p:cNvPr id="18" name="Shape 9"/>
          <p:cNvSpPr/>
          <p:nvPr/>
        </p:nvSpPr>
        <p:spPr>
          <a:xfrm>
            <a:off x="137160" y="21031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9" name="Text 10"/>
          <p:cNvSpPr/>
          <p:nvPr/>
        </p:nvSpPr>
        <p:spPr>
          <a:xfrm>
            <a:off x="182880" y="21031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 - Product Performance</a:t>
            </a:r>
            <a:endParaRPr lang="en-US" sz="1200" dirty="0"/>
          </a:p>
        </p:txBody>
      </p:sp>
      <p:graphicFrame>
        <p:nvGraphicFramePr>
          <p:cNvPr id="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2468880"/>
          <a:ext cx="8869680" cy="914400"/>
        </p:xfrm>
        <a:graphic>
          <a:graphicData uri="http://schemas.openxmlformats.org/drawingml/2006/table">
            <a:tbl>
              <a:tblPr/>
              <a:tblGrid>
                <a:gridCol w="1478280"/>
                <a:gridCol w="1478280"/>
                <a:gridCol w="1478280"/>
                <a:gridCol w="1478280"/>
                <a:gridCol w="1478280"/>
                <a:gridCol w="14782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Product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Completes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YouTube True View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75,115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62,171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46DB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82.77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200" dirty="0"/>
          </a:p>
        </p:txBody>
      </p:sp>
      <p:graphicFrame>
        <p:nvGraphicFramePr>
          <p:cNvPr id="3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828800"/>
                <a:gridCol w="1173480"/>
                <a:gridCol w="1173480"/>
                <a:gridCol w="1173480"/>
                <a:gridCol w="1173480"/>
                <a:gridCol w="1173480"/>
                <a:gridCol w="11734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Creative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50%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75%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More_Video_Charles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Shadle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ORGANIC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61,202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59,946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59,665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59,325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59,034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96.53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More_Video_Charles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Shadle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PAID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58,993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58,540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58,256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57,912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57,654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97.78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Geo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by City</a:t>
            </a:r>
            <a:endParaRPr lang="en-US" sz="1200" dirty="0"/>
          </a:p>
        </p:txBody>
      </p:sp>
      <p:graphicFrame>
        <p:nvGraphicFramePr>
          <p:cNvPr id="3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4320540" cy="914400"/>
        </p:xfrm>
        <a:graphic>
          <a:graphicData uri="http://schemas.openxmlformats.org/drawingml/2006/table">
            <a:tbl>
              <a:tblPr/>
              <a:tblGrid>
                <a:gridCol w="1080135"/>
                <a:gridCol w="1080135"/>
                <a:gridCol w="1080135"/>
                <a:gridCol w="1080135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DMA/City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Completes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 City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38,144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36,920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96.8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Sherman, TX - Ada, OK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25,016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24,564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90E7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98.45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 City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24,099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23,126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97E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95.97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Sherman, TX - Ada, OK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16,082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15,708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FF6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97.69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Tulsa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10,542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10,204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96.79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9" name="Shape 4"/>
          <p:cNvSpPr/>
          <p:nvPr/>
        </p:nvSpPr>
        <p:spPr>
          <a:xfrm>
            <a:off x="468630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0" name="Text 5"/>
          <p:cNvSpPr/>
          <p:nvPr/>
        </p:nvSpPr>
        <p:spPr>
          <a:xfrm>
            <a:off x="473202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by Zip</a:t>
            </a:r>
            <a:endParaRPr lang="en-US" sz="1200" dirty="0"/>
          </a:p>
        </p:txBody>
      </p:sp>
      <p:graphicFrame>
        <p:nvGraphicFramePr>
          <p:cNvPr id="6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686300" y="868680"/>
          <a:ext cx="4320540" cy="914400"/>
        </p:xfrm>
        <a:graphic>
          <a:graphicData uri="http://schemas.openxmlformats.org/drawingml/2006/table">
            <a:tbl>
              <a:tblPr/>
              <a:tblGrid>
                <a:gridCol w="1080135"/>
                <a:gridCol w="1080135"/>
                <a:gridCol w="1080135"/>
                <a:gridCol w="1080135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Postal Code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Completes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73401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14,412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14,161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98.61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73071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11,157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10,863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A6EE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97.37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74820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10,528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10,344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B3F2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98.37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73072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9,075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8,798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96.96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73401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9,001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8,798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97.78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Publisher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Publisher Performance</a:t>
            </a:r>
            <a:endParaRPr lang="en-US" sz="1200" dirty="0"/>
          </a:p>
        </p:txBody>
      </p:sp>
      <p:graphicFrame>
        <p:nvGraphicFramePr>
          <p:cNvPr id="3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217420"/>
                <a:gridCol w="2217420"/>
                <a:gridCol w="2217420"/>
                <a:gridCol w="221742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Site/Publisher/Domain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Samsung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TV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Plus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23,841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23,236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97.47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Pluto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9,512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9,348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B9F4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98.4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Paramount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Network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6,922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6,777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F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98.25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Paramount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Streaming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6,686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6,507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FFB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97.42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VIZIO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WatchFree+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4,785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4,733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98.91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ster-slide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9144000" cy="5143500"/>
          </a:xfrm>
          <a:prstGeom prst="rect">
            <a:avLst>
              <a:gd name="adj" fmla="val 444"/>
            </a:avLst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YouTube</a:t>
            </a:r>
            <a:endParaRPr lang="en-US" sz="3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Youtube Overview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Performance Indicator</a:t>
            </a:r>
            <a:endParaRPr lang="en-US" sz="1200" dirty="0"/>
          </a:p>
        </p:txBody>
      </p:sp>
      <p:pic>
        <p:nvPicPr>
          <p:cNvPr id="8" name="Image 2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822960"/>
            <a:ext cx="1097280" cy="10972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007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Impressions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75.1K</a:t>
            </a:r>
            <a:endParaRPr lang="en-US" sz="1000" dirty="0"/>
          </a:p>
        </p:txBody>
      </p:sp>
      <p:pic>
        <p:nvPicPr>
          <p:cNvPr id="10" name="Image 3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790" y="822960"/>
            <a:ext cx="1097280" cy="10972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9451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100% Completion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62.2K</a:t>
            </a:r>
            <a:endParaRPr lang="en-US" sz="1000" dirty="0"/>
          </a:p>
        </p:txBody>
      </p:sp>
      <p:pic>
        <p:nvPicPr>
          <p:cNvPr id="12" name="Image 4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230" y="822960"/>
            <a:ext cx="1097280" cy="109728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02895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VCR(%)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82.77%</a:t>
            </a:r>
            <a:endParaRPr lang="en-US" sz="1000" dirty="0"/>
          </a:p>
        </p:txBody>
      </p:sp>
      <p:sp>
        <p:nvSpPr>
          <p:cNvPr id="14" name="Shape 7"/>
          <p:cNvSpPr/>
          <p:nvPr/>
        </p:nvSpPr>
        <p:spPr>
          <a:xfrm>
            <a:off x="468630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5" name="Text 8"/>
          <p:cNvSpPr/>
          <p:nvPr/>
        </p:nvSpPr>
        <p:spPr>
          <a:xfrm>
            <a:off x="473202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Performance Indicator</a:t>
            </a:r>
            <a:endParaRPr lang="en-US" sz="1200" dirty="0"/>
          </a:p>
        </p:txBody>
      </p:sp>
      <p:pic>
        <p:nvPicPr>
          <p:cNvPr id="16" name="Image 5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710" y="822960"/>
            <a:ext cx="1097280" cy="109728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72643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Interactions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63K</a:t>
            </a:r>
            <a:endParaRPr lang="en-US" sz="1000" dirty="0"/>
          </a:p>
        </p:txBody>
      </p:sp>
      <p:pic>
        <p:nvPicPr>
          <p:cNvPr id="18" name="Image 6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150" y="822960"/>
            <a:ext cx="1097280" cy="109728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696087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Conv.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67</a:t>
            </a:r>
            <a:endParaRPr lang="en-US" sz="1000" dirty="0"/>
          </a:p>
        </p:txBody>
      </p:sp>
      <p:sp>
        <p:nvSpPr>
          <p:cNvPr id="20" name="Shape 11"/>
          <p:cNvSpPr/>
          <p:nvPr/>
        </p:nvSpPr>
        <p:spPr>
          <a:xfrm>
            <a:off x="137160" y="21031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21" name="Text 12"/>
          <p:cNvSpPr/>
          <p:nvPr/>
        </p:nvSpPr>
        <p:spPr>
          <a:xfrm>
            <a:off x="182880" y="21031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Monthly Performance</a:t>
            </a:r>
            <a:endParaRPr lang="en-US" sz="1200" dirty="0"/>
          </a:p>
        </p:txBody>
      </p:sp>
      <p:graphicFrame>
        <p:nvGraphicFramePr>
          <p:cNvPr id="3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2468880"/>
          <a:ext cx="8869680" cy="914400"/>
        </p:xfrm>
        <a:graphic>
          <a:graphicData uri="http://schemas.openxmlformats.org/drawingml/2006/table">
            <a:tbl>
              <a:tblPr/>
              <a:tblGrid>
                <a:gridCol w="886968"/>
                <a:gridCol w="886968"/>
                <a:gridCol w="886968"/>
                <a:gridCol w="886968"/>
                <a:gridCol w="886968"/>
                <a:gridCol w="886968"/>
                <a:gridCol w="886968"/>
                <a:gridCol w="886968"/>
                <a:gridCol w="886968"/>
                <a:gridCol w="886968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Date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25% Complete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50% Complete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75% Complete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Completes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Conv.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Interactions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01-2026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75,115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74,172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71,750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65,625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62,171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82.77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63,013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Youtube Overview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Conversion Type</a:t>
            </a:r>
            <a:endParaRPr lang="en-US" sz="1200" dirty="0"/>
          </a:p>
        </p:txBody>
      </p:sp>
      <p:graphicFrame>
        <p:nvGraphicFramePr>
          <p:cNvPr id="3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4320540" cy="914400"/>
        </p:xfrm>
        <a:graphic>
          <a:graphicData uri="http://schemas.openxmlformats.org/drawingml/2006/table">
            <a:tbl>
              <a:tblPr/>
              <a:tblGrid>
                <a:gridCol w="2160270"/>
                <a:gridCol w="216027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 Action Name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Conv.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UNKNOWN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46DB"/>
                    </a:solidFill>
                  </a:tcPr>
                </a:tc>
              </a:tr>
            </a:tbl>
          </a:graphicData>
        </a:graphic>
      </p:graphicFrame>
      <p:sp>
        <p:nvSpPr>
          <p:cNvPr id="9" name="Shape 4"/>
          <p:cNvSpPr/>
          <p:nvPr/>
        </p:nvSpPr>
        <p:spPr>
          <a:xfrm>
            <a:off x="468630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0" name="Text 5"/>
          <p:cNvSpPr/>
          <p:nvPr/>
        </p:nvSpPr>
        <p:spPr>
          <a:xfrm>
            <a:off x="473202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Weekly Performance Trend(s)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868680"/>
            <a:ext cx="432054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 Trends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200" dirty="0"/>
          </a:p>
        </p:txBody>
      </p:sp>
      <p:graphicFrame>
        <p:nvGraphicFramePr>
          <p:cNvPr id="3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286000"/>
                <a:gridCol w="731520"/>
                <a:gridCol w="731520"/>
                <a:gridCol w="731520"/>
                <a:gridCol w="731520"/>
                <a:gridCol w="731520"/>
                <a:gridCol w="731520"/>
                <a:gridCol w="731520"/>
                <a:gridCol w="731520"/>
                <a:gridCol w="73152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Campaign </a:t>
                      </a:r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Name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50%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75%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Conv.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Interactions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More_OKC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Norman_CPV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38,327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46DB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37,925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36,796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33,606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31,696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82.7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32,177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More_Ada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Ardmore_CPV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26,282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87EB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25,950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25,141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23,190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22,129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88E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84.2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22,274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More_Tulsa_CPV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10,506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10,297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9,813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8,829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8,346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79.44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8,562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STV Ads - Overall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STV - Top KPIs</a:t>
            </a:r>
            <a:endParaRPr lang="en-US" sz="1200" dirty="0"/>
          </a:p>
        </p:txBody>
      </p:sp>
      <p:pic>
        <p:nvPicPr>
          <p:cNvPr id="8" name="Image 2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822960"/>
            <a:ext cx="1097280" cy="10972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020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Impressions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365.5K</a:t>
            </a:r>
            <a:endParaRPr lang="en-US" sz="1000" dirty="0"/>
          </a:p>
        </p:txBody>
      </p:sp>
      <p:pic>
        <p:nvPicPr>
          <p:cNvPr id="10" name="Image 3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920" y="822960"/>
            <a:ext cx="1097280" cy="10972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464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 Completes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116.7K</a:t>
            </a:r>
            <a:endParaRPr lang="en-US" sz="1000" dirty="0"/>
          </a:p>
        </p:txBody>
      </p:sp>
      <p:pic>
        <p:nvPicPr>
          <p:cNvPr id="12" name="Image 4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60" y="822960"/>
            <a:ext cx="1097280" cy="109728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06908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VCR(%)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97.14%</a:t>
            </a:r>
            <a:endParaRPr lang="en-US" sz="1000" dirty="0"/>
          </a:p>
        </p:txBody>
      </p:sp>
      <p:pic>
        <p:nvPicPr>
          <p:cNvPr id="14" name="Image 5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822960"/>
            <a:ext cx="1097280" cy="10972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30352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173</a:t>
            </a:r>
            <a:endParaRPr lang="en-US" sz="1000" dirty="0"/>
          </a:p>
        </p:txBody>
      </p:sp>
      <p:pic>
        <p:nvPicPr>
          <p:cNvPr id="16" name="Image 6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2240" y="822960"/>
            <a:ext cx="1097280" cy="109728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3796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Total Conversions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</a:t>
            </a:r>
            <a:endParaRPr lang="en-US" sz="1000" dirty="0"/>
          </a:p>
        </p:txBody>
      </p:sp>
      <p:sp>
        <p:nvSpPr>
          <p:cNvPr id="18" name="Shape 9"/>
          <p:cNvSpPr/>
          <p:nvPr/>
        </p:nvSpPr>
        <p:spPr>
          <a:xfrm>
            <a:off x="137160" y="21031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9" name="Text 10"/>
          <p:cNvSpPr/>
          <p:nvPr/>
        </p:nvSpPr>
        <p:spPr>
          <a:xfrm>
            <a:off x="182880" y="21031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STV - Product Performance</a:t>
            </a:r>
            <a:endParaRPr lang="en-US" sz="1200" dirty="0"/>
          </a:p>
        </p:txBody>
      </p:sp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2468880"/>
          <a:ext cx="8869680" cy="914400"/>
        </p:xfrm>
        <a:graphic>
          <a:graphicData uri="http://schemas.openxmlformats.org/drawingml/2006/table">
            <a:tbl>
              <a:tblPr/>
              <a:tblGrid>
                <a:gridCol w="1773936"/>
                <a:gridCol w="1773936"/>
                <a:gridCol w="1773936"/>
                <a:gridCol w="1773936"/>
                <a:gridCol w="1773936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Product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Completes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Total 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STV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245,333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Targeted STV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120,195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116,688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46DB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97.14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200" dirty="0"/>
          </a:p>
        </p:txBody>
      </p:sp>
      <p:graphicFrame>
        <p:nvGraphicFramePr>
          <p:cNvPr id="4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286000"/>
                <a:gridCol w="731520"/>
                <a:gridCol w="731520"/>
                <a:gridCol w="731520"/>
                <a:gridCol w="731520"/>
                <a:gridCol w="731520"/>
                <a:gridCol w="731520"/>
                <a:gridCol w="731520"/>
                <a:gridCol w="731520"/>
                <a:gridCol w="73152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Ad </a:t>
                      </a:r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Name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50%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75%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100%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Conv.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Interactions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and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share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our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stories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sec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19,319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19,189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19,097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17,047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15,864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82.12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15,809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have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stories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Sec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14,440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14,372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14,324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12,940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12,053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8CE6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83.47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12,043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have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stories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sec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9,463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9,423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9,391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8,632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8,179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CF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86.43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8,112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have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stories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15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sec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9,168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9,113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8,325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7,913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7,742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4FC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84.45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7,966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and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share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our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stories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15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sec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8,422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8,369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7,724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7,366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7,176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85.21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1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7,418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Trends By Device Type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Performance</a:t>
            </a:r>
            <a:endParaRPr lang="en-US" sz="1200" dirty="0"/>
          </a:p>
        </p:txBody>
      </p:sp>
      <p:graphicFrame>
        <p:nvGraphicFramePr>
          <p:cNvPr id="4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478280"/>
                <a:gridCol w="1478280"/>
                <a:gridCol w="1478280"/>
                <a:gridCol w="1478280"/>
                <a:gridCol w="1478280"/>
                <a:gridCol w="14782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Device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Interactions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CONNECTED_TV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70,924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59,982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84.87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60,853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MOBILE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1,953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891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C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46.03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1,012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DESKTOP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1,286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686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C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54.35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727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TABLET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951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385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40.48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419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Geo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Geo Performance - City</a:t>
            </a:r>
            <a:endParaRPr lang="en-US" sz="1200" dirty="0"/>
          </a:p>
        </p:txBody>
      </p:sp>
      <p:graphicFrame>
        <p:nvGraphicFramePr>
          <p:cNvPr id="4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478280"/>
                <a:gridCol w="1478280"/>
                <a:gridCol w="1478280"/>
                <a:gridCol w="1478280"/>
                <a:gridCol w="1478280"/>
                <a:gridCol w="14782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Region(User location)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City(User location)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Interactions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Norman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22,235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18,637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18,892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 City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16,091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13,042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9BEB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13,284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14,278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11,855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ACF0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12,034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Ada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11,870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9,967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C6F8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10,114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Tulsa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10,506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8,321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8,562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Geo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Geo Performance - Metro Area</a:t>
            </a:r>
            <a:endParaRPr lang="en-US" sz="1200" dirty="0"/>
          </a:p>
        </p:txBody>
      </p:sp>
      <p:graphicFrame>
        <p:nvGraphicFramePr>
          <p:cNvPr id="4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478280"/>
                <a:gridCol w="1478280"/>
                <a:gridCol w="1478280"/>
                <a:gridCol w="1478280"/>
                <a:gridCol w="1478280"/>
                <a:gridCol w="147828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Postal Code(User location)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Region(User location)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Interactions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73401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14,278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11,855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12,034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74820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11,870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9,967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75D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10,114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73072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9,017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7,772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A4EE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7,855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73071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7,397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6,074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C9F9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6,169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73129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Oklahoma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6,432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5,125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5,235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Demographic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by Gender Clicks</a:t>
            </a:r>
            <a:endParaRPr lang="en-US" sz="1200" dirty="0"/>
          </a:p>
        </p:txBody>
      </p:sp>
      <p:graphicFrame>
        <p:nvGraphicFramePr>
          <p:cNvPr id="8" name="Chart 0" descr=""/>
          <p:cNvGraphicFramePr/>
          <p:nvPr/>
        </p:nvGraphicFramePr>
        <p:xfrm>
          <a:off x="137160" y="868680"/>
          <a:ext cx="8869680" cy="386334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Demographic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by Age Group</a:t>
            </a:r>
            <a:endParaRPr lang="en-US" sz="1200" dirty="0"/>
          </a:p>
        </p:txBody>
      </p:sp>
      <p:graphicFrame>
        <p:nvGraphicFramePr>
          <p:cNvPr id="4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773936"/>
                <a:gridCol w="1773936"/>
                <a:gridCol w="1773936"/>
                <a:gridCol w="1773936"/>
                <a:gridCol w="1773936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Age </a:t>
                      </a:r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Range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Interactions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65+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20,814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18,558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18,741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55-64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11,223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9,788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9,905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25-34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10,150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8,008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8,191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45-54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8,341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7,006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7,113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18-24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8,843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6,899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F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7,036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Placement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Placements - Top 10</a:t>
            </a:r>
            <a:endParaRPr lang="en-US" sz="1200" dirty="0"/>
          </a:p>
        </p:txBody>
      </p:sp>
      <p:graphicFrame>
        <p:nvGraphicFramePr>
          <p:cNvPr id="4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773936"/>
                <a:gridCol w="1773936"/>
                <a:gridCol w="1773936"/>
                <a:gridCol w="1773936"/>
                <a:gridCol w="1773936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Placement </a:t>
                      </a:r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Display </a:t>
                      </a:r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Name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Views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(YouTube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TV)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FOX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News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10,964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10,877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(YouTube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TV)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MS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NOW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3,426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3,390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YouTube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Movies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3,621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3,248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(YouTube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TV)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CNN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2,457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2,443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(YouTube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TV)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TV </a:t>
                      </a:r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Land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605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585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Conversion Attribution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Conversion by Day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ster-slide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9144000" cy="5143500"/>
          </a:xfrm>
          <a:prstGeom prst="rect">
            <a:avLst>
              <a:gd name="adj" fmla="val 444"/>
            </a:avLst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YouTube TV</a:t>
            </a:r>
            <a:endParaRPr lang="en-US"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SEM Ads - Overall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 Engine Marketing</a:t>
            </a:r>
            <a:endParaRPr lang="en-US" sz="1200" dirty="0"/>
          </a:p>
        </p:txBody>
      </p:sp>
      <p:pic>
        <p:nvPicPr>
          <p:cNvPr id="8" name="Image 2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80" y="1160145"/>
            <a:ext cx="1234440" cy="12344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43100" y="120586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Impressions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946</a:t>
            </a:r>
            <a:endParaRPr lang="en-US" sz="1000" dirty="0"/>
          </a:p>
        </p:txBody>
      </p:sp>
      <p:pic>
        <p:nvPicPr>
          <p:cNvPr id="10" name="Image 3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980" y="1160145"/>
            <a:ext cx="1234440" cy="12344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14700" y="120586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51</a:t>
            </a:r>
            <a:endParaRPr lang="en-US" sz="1000" dirty="0"/>
          </a:p>
        </p:txBody>
      </p:sp>
      <p:pic>
        <p:nvPicPr>
          <p:cNvPr id="12" name="Image 4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580" y="1160145"/>
            <a:ext cx="1234440" cy="12344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686300" y="120586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CTR(%)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1000" dirty="0"/>
          </a:p>
        </p:txBody>
      </p:sp>
      <p:pic>
        <p:nvPicPr>
          <p:cNvPr id="14" name="Image 5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80" y="1160145"/>
            <a:ext cx="1234440" cy="12344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057900" y="120586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Primary Conversions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</a:t>
            </a:r>
            <a:endParaRPr lang="en-US" sz="1000" dirty="0"/>
          </a:p>
        </p:txBody>
      </p:sp>
      <p:pic>
        <p:nvPicPr>
          <p:cNvPr id="16" name="Image 6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180" y="3206115"/>
            <a:ext cx="1234440" cy="123444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2628900" y="325183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Primary Conv. Rate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</a:t>
            </a:r>
            <a:endParaRPr lang="en-US" sz="1000" dirty="0"/>
          </a:p>
        </p:txBody>
      </p:sp>
      <p:pic>
        <p:nvPicPr>
          <p:cNvPr id="18" name="Image 7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780" y="3206115"/>
            <a:ext cx="1234440" cy="123444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4000500" y="325183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Conversions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</a:t>
            </a:r>
            <a:endParaRPr lang="en-US" sz="1000" dirty="0"/>
          </a:p>
        </p:txBody>
      </p:sp>
      <p:pic>
        <p:nvPicPr>
          <p:cNvPr id="20" name="Image 8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6380" y="3206115"/>
            <a:ext cx="1234440" cy="123444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5372100" y="325183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Conv. Rate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</a:t>
            </a:r>
            <a:endParaRPr lang="en-US" sz="1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Youtube TV Overview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Performance Indicator</a:t>
            </a:r>
            <a:endParaRPr lang="en-US" sz="1200" dirty="0"/>
          </a:p>
        </p:txBody>
      </p:sp>
      <p:pic>
        <p:nvPicPr>
          <p:cNvPr id="8" name="Image 2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822960"/>
            <a:ext cx="1097280" cy="10972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1742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Impressions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245.3K</a:t>
            </a:r>
            <a:endParaRPr lang="en-US" sz="1000" dirty="0"/>
          </a:p>
        </p:txBody>
      </p:sp>
      <p:pic>
        <p:nvPicPr>
          <p:cNvPr id="10" name="Image 3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40" y="822960"/>
            <a:ext cx="1097280" cy="10972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45186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Video Starts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</a:t>
            </a:r>
            <a:endParaRPr lang="en-US" sz="1000" dirty="0"/>
          </a:p>
        </p:txBody>
      </p:sp>
      <p:pic>
        <p:nvPicPr>
          <p:cNvPr id="12" name="Image 4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580" y="822960"/>
            <a:ext cx="1097280" cy="109728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68630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Complete Views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</a:t>
            </a:r>
            <a:endParaRPr lang="en-US" sz="1000" dirty="0"/>
          </a:p>
        </p:txBody>
      </p:sp>
      <p:pic>
        <p:nvPicPr>
          <p:cNvPr id="14" name="Image 5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020" y="822960"/>
            <a:ext cx="1097280" cy="10972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920740" y="868680"/>
            <a:ext cx="10058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Completion Rate (Video)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-</a:t>
            </a:r>
            <a:endParaRPr lang="en-US" sz="1000" dirty="0"/>
          </a:p>
        </p:txBody>
      </p:sp>
      <p:sp>
        <p:nvSpPr>
          <p:cNvPr id="16" name="Shape 8"/>
          <p:cNvSpPr/>
          <p:nvPr/>
        </p:nvSpPr>
        <p:spPr>
          <a:xfrm>
            <a:off x="137160" y="21031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7" name="Text 9"/>
          <p:cNvSpPr/>
          <p:nvPr/>
        </p:nvSpPr>
        <p:spPr>
          <a:xfrm>
            <a:off x="182880" y="21031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Monthly Performance</a:t>
            </a:r>
            <a:endParaRPr lang="en-US" sz="1200" dirty="0"/>
          </a:p>
        </p:txBody>
      </p:sp>
      <p:graphicFrame>
        <p:nvGraphicFramePr>
          <p:cNvPr id="5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2468880"/>
          <a:ext cx="4320540" cy="914400"/>
        </p:xfrm>
        <a:graphic>
          <a:graphicData uri="http://schemas.openxmlformats.org/drawingml/2006/table">
            <a:tbl>
              <a:tblPr/>
              <a:tblGrid>
                <a:gridCol w="864108"/>
                <a:gridCol w="864108"/>
                <a:gridCol w="864108"/>
                <a:gridCol w="864108"/>
                <a:gridCol w="864108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Date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Starts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 Views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Completion Rate (Video)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01-2026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245,333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19" name="Shape 10"/>
          <p:cNvSpPr/>
          <p:nvPr/>
        </p:nvSpPr>
        <p:spPr>
          <a:xfrm>
            <a:off x="4686300" y="21031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20" name="Text 11"/>
          <p:cNvSpPr/>
          <p:nvPr/>
        </p:nvSpPr>
        <p:spPr>
          <a:xfrm>
            <a:off x="4732020" y="21031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Weekly Performance Trend(s)</a:t>
            </a:r>
            <a:endParaRPr lang="en-US" sz="12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2468880"/>
            <a:ext cx="4320540" cy="22631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Campaign Performance</a:t>
            </a:r>
            <a:endParaRPr lang="en-US" sz="1200" dirty="0"/>
          </a:p>
        </p:txBody>
      </p:sp>
      <p:graphicFrame>
        <p:nvGraphicFramePr>
          <p:cNvPr id="5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743200"/>
                <a:gridCol w="1531620"/>
                <a:gridCol w="1531620"/>
                <a:gridCol w="1531620"/>
                <a:gridCol w="153162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Campaign </a:t>
                      </a:r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Name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Starts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Completion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(Video)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More_OKC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Norman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108,174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More_Ada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69,562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More_Tulsa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67,597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Creative Performance</a:t>
            </a:r>
            <a:endParaRPr lang="en-US" sz="1200" dirty="0"/>
          </a:p>
        </p:txBody>
      </p:sp>
      <p:graphicFrame>
        <p:nvGraphicFramePr>
          <p:cNvPr id="5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Creative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Video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Starts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First-Quartile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Midpoint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Third-Quartile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Completion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 </a:t>
                      </a:r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(Video)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More_300x600_Charles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Shadle-Ada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3,918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More_320x50_Charles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Shadle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24,358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3,853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137160"/>
          <a:ext cx="8869680" cy="914400"/>
        </p:xfrm>
        <a:graphic>
          <a:graphicData uri="http://schemas.openxmlformats.org/drawingml/2006/table">
            <a:tbl>
              <a:tblPr/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More_160x600_Charles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Shadle-OKC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Norman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More_320x50_Charles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Shadle-Ada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26,508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6255817_OOMKT_IgniteNatl_Choctaw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Together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We're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More_300x250_Charles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Shadle-Ada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&amp; </a:t>
                      </a:r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Ardmore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25,009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Geo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by DMA</a:t>
            </a:r>
            <a:endParaRPr lang="en-US" sz="1200" dirty="0"/>
          </a:p>
        </p:txBody>
      </p:sp>
      <p:graphicFrame>
        <p:nvGraphicFramePr>
          <p:cNvPr id="5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4320540" cy="914400"/>
        </p:xfrm>
        <a:graphic>
          <a:graphicData uri="http://schemas.openxmlformats.org/drawingml/2006/table">
            <a:tbl>
              <a:tblPr/>
              <a:tblGrid>
                <a:gridCol w="1080135"/>
                <a:gridCol w="1080135"/>
                <a:gridCol w="1080135"/>
                <a:gridCol w="1080135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DMA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 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Completion Rate (Video)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Bakersfield, CA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325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Baton Rouge, LA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336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Amarillo, TX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191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Beaumont-Port Arthur, TX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157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Denver, CO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3,218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sp>
        <p:nvSpPr>
          <p:cNvPr id="9" name="Shape 4"/>
          <p:cNvSpPr/>
          <p:nvPr/>
        </p:nvSpPr>
        <p:spPr>
          <a:xfrm>
            <a:off x="4686300" y="502920"/>
            <a:ext cx="432054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0" name="Text 5"/>
          <p:cNvSpPr/>
          <p:nvPr/>
        </p:nvSpPr>
        <p:spPr>
          <a:xfrm>
            <a:off x="4732020" y="502920"/>
            <a:ext cx="4137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by City</a:t>
            </a:r>
            <a:endParaRPr lang="en-US" sz="1200" dirty="0"/>
          </a:p>
        </p:txBody>
      </p:sp>
      <p:graphicFrame>
        <p:nvGraphicFramePr>
          <p:cNvPr id="11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686300" y="868680"/>
          <a:ext cx="4320540" cy="914400"/>
        </p:xfrm>
        <a:graphic>
          <a:graphicData uri="http://schemas.openxmlformats.org/drawingml/2006/table">
            <a:tbl>
              <a:tblPr/>
              <a:tblGrid>
                <a:gridCol w="1080135"/>
                <a:gridCol w="1080135"/>
                <a:gridCol w="1080135"/>
                <a:gridCol w="1080135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City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 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VCR(%)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Cambridge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Leesburg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138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Camilla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Hudson Falls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4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Pearson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Performance Trends By Device Type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Performance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Device Performance</a:t>
            </a:r>
            <a:endParaRPr lang="en-US" sz="1200" dirty="0"/>
          </a:p>
        </p:txBody>
      </p:sp>
      <p:graphicFrame>
        <p:nvGraphicFramePr>
          <p:cNvPr id="5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2217420"/>
                <a:gridCol w="2217420"/>
                <a:gridCol w="2217420"/>
                <a:gridCol w="221742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Device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Complete Views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Completion Rate (Video)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Tablet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23,487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Desktop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110,205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Smart Phone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111,560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Connected TV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81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DD3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1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1440" marR="91440"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ster-slide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9144000" cy="5143500"/>
          </a:xfrm>
          <a:prstGeom prst="rect">
            <a:avLst>
              <a:gd name="adj" fmla="val 444"/>
            </a:avLst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S.E.M (Search)</a:t>
            </a:r>
            <a:endParaRPr lang="en-US" sz="3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 Engine Marketing (SEM) Overview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Performance Indicator</a:t>
            </a:r>
            <a:endParaRPr lang="en-US" sz="1200" dirty="0"/>
          </a:p>
        </p:txBody>
      </p:sp>
      <p:pic>
        <p:nvPicPr>
          <p:cNvPr id="8" name="Image 2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1068705"/>
            <a:ext cx="1234440" cy="12344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628900" y="111442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Impressions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946</a:t>
            </a:r>
            <a:endParaRPr lang="en-US" sz="1000" dirty="0"/>
          </a:p>
        </p:txBody>
      </p:sp>
      <p:pic>
        <p:nvPicPr>
          <p:cNvPr id="10" name="Image 3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780" y="1068705"/>
            <a:ext cx="1234440" cy="12344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000500" y="111442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51</a:t>
            </a:r>
            <a:endParaRPr lang="en-US" sz="1000" dirty="0"/>
          </a:p>
        </p:txBody>
      </p:sp>
      <p:pic>
        <p:nvPicPr>
          <p:cNvPr id="12" name="Image 4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380" y="1068705"/>
            <a:ext cx="1234440" cy="12344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372100" y="111442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CTR(%)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5.39%</a:t>
            </a:r>
            <a:endParaRPr lang="en-US" sz="1000" dirty="0"/>
          </a:p>
        </p:txBody>
      </p:sp>
      <p:sp>
        <p:nvSpPr>
          <p:cNvPr id="14" name="Shape 7"/>
          <p:cNvSpPr/>
          <p:nvPr/>
        </p:nvSpPr>
        <p:spPr>
          <a:xfrm>
            <a:off x="137160" y="273177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5" name="Text 8"/>
          <p:cNvSpPr/>
          <p:nvPr/>
        </p:nvSpPr>
        <p:spPr>
          <a:xfrm>
            <a:off x="182880" y="273177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Conversion Event</a:t>
            </a:r>
            <a:endParaRPr lang="en-US" sz="1200" dirty="0"/>
          </a:p>
        </p:txBody>
      </p:sp>
      <p:pic>
        <p:nvPicPr>
          <p:cNvPr id="16" name="Image 5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980" y="3297555"/>
            <a:ext cx="1234440" cy="123444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3314700" y="334327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Primary Conversions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</a:t>
            </a:r>
            <a:endParaRPr lang="en-US" sz="1000" dirty="0"/>
          </a:p>
        </p:txBody>
      </p:sp>
      <p:pic>
        <p:nvPicPr>
          <p:cNvPr id="18" name="Image 6" descr="/src/ignite/nodejs/services/ignitequeue/common/utils/export/pptxV2/assets/images/circle-b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0580" y="3297555"/>
            <a:ext cx="1234440" cy="123444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686300" y="3343275"/>
            <a:ext cx="1143000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Conversions</a:t>
            </a:r>
            <a:endParaRPr lang="en-US" sz="1000" dirty="0"/>
          </a:p>
          <a:p>
            <a:pPr algn="ctr" indent="0" marL="0">
              <a:buNone/>
            </a:pPr>
            <a:r>
              <a:rPr lang="en-US" sz="14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 Engine Marketing (SEM) Overview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Monthly Performance</a:t>
            </a:r>
            <a:endParaRPr lang="en-US" sz="1200" dirty="0"/>
          </a:p>
        </p:txBody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37160" y="868680"/>
          <a:ext cx="8869680" cy="914400"/>
        </p:xfrm>
        <a:graphic>
          <a:graphicData uri="http://schemas.openxmlformats.org/drawingml/2006/table">
            <a:tbl>
              <a:tblPr/>
              <a:tblGrid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  <a:gridCol w="1108710"/>
              </a:tblGrid>
              <a:tr h="0">
                <a:tc>
                  <a:txBody>
                    <a:bodyPr/>
                    <a:lstStyle/>
                    <a:p>
                      <a:pPr algn="l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Date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Impressions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Clicks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CTR(%)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Primary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All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Conversions </a:t>
                      </a:r>
                      <a:pPr algn="r" indent="0" marL="0">
                        <a:buNone/>
                      </a:pPr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Rate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01-2026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946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51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5.39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BA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0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buNone/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-</a:t>
                      </a:r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45720" marR="45720" marT="45720" marB="4572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365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440" y="0"/>
            <a:ext cx="896112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 Engine Marketing (SEM) Overview</a:t>
            </a:r>
            <a:endParaRPr lang="en-US" sz="1600" dirty="0"/>
          </a:p>
        </p:txBody>
      </p:sp>
      <p:pic>
        <p:nvPicPr>
          <p:cNvPr id="4" name="Image 1" descr="/src/ignite/nodejs/services/ignitequeue/common/utils/export/pptxV2/assets/images/markup-b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180"/>
            <a:ext cx="9144000" cy="274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" y="4869180"/>
            <a:ext cx="89611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12/16/2025-01/14/2026</a:t>
            </a:r>
            <a:endParaRPr lang="en-US" sz="1000" dirty="0"/>
          </a:p>
        </p:txBody>
      </p:sp>
      <p:sp>
        <p:nvSpPr>
          <p:cNvPr id="6" name="Shape 2"/>
          <p:cNvSpPr/>
          <p:nvPr/>
        </p:nvSpPr>
        <p:spPr>
          <a:xfrm>
            <a:off x="137160" y="502920"/>
            <a:ext cx="8869680" cy="22860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7" name="Text 3"/>
          <p:cNvSpPr/>
          <p:nvPr/>
        </p:nvSpPr>
        <p:spPr>
          <a:xfrm>
            <a:off x="182880" y="502920"/>
            <a:ext cx="868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0000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Weekly Performance Trend(s)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868680"/>
            <a:ext cx="8869680" cy="3863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Townsquare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undefined Report for Choctaw - Together We're More 12/16/2025-01/14/2026</dc:title>
  <dc:subject>undefined Report</dc:subject>
  <dc:creator>Lumina</dc:creator>
  <cp:lastModifiedBy>Lumina</cp:lastModifiedBy>
  <cp:revision>1</cp:revision>
  <dcterms:created xsi:type="dcterms:W3CDTF">2026-01-15T19:41:46Z</dcterms:created>
  <dcterms:modified xsi:type="dcterms:W3CDTF">2026-01-15T19:41:46Z</dcterms:modified>
</cp:coreProperties>
</file>